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2" r:id="rId4"/>
    <p:sldId id="272" r:id="rId5"/>
    <p:sldId id="269" r:id="rId6"/>
    <p:sldId id="273" r:id="rId7"/>
    <p:sldId id="264" r:id="rId8"/>
    <p:sldId id="268" r:id="rId9"/>
    <p:sldId id="270" r:id="rId10"/>
    <p:sldId id="271" r:id="rId11"/>
    <p:sldId id="263" r:id="rId12"/>
    <p:sldId id="261" r:id="rId13"/>
    <p:sldId id="275" r:id="rId14"/>
    <p:sldId id="276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222" autoAdjust="0"/>
  </p:normalViewPr>
  <p:slideViewPr>
    <p:cSldViewPr snapToGrid="0">
      <p:cViewPr varScale="1">
        <p:scale>
          <a:sx n="68" d="100"/>
          <a:sy n="68" d="100"/>
        </p:scale>
        <p:origin x="538" y="38"/>
      </p:cViewPr>
      <p:guideLst/>
    </p:cSldViewPr>
  </p:slideViewPr>
  <p:outlineViewPr>
    <p:cViewPr>
      <p:scale>
        <a:sx n="33" d="100"/>
        <a:sy n="33" d="100"/>
      </p:scale>
      <p:origin x="0" y="-210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ardman" userId="3c4038fad9741b6e" providerId="LiveId" clId="{333A64CC-EEB4-4033-BA5D-0C18AED29A6E}"/>
    <pc:docChg chg="custSel modSld">
      <pc:chgData name="Alex Boardman" userId="3c4038fad9741b6e" providerId="LiveId" clId="{333A64CC-EEB4-4033-BA5D-0C18AED29A6E}" dt="2024-03-28T09:30:41.432" v="1" actId="1076"/>
      <pc:docMkLst>
        <pc:docMk/>
      </pc:docMkLst>
      <pc:sldChg chg="delSp modSp mod delAnim">
        <pc:chgData name="Alex Boardman" userId="3c4038fad9741b6e" providerId="LiveId" clId="{333A64CC-EEB4-4033-BA5D-0C18AED29A6E}" dt="2024-03-28T09:30:41.432" v="1" actId="1076"/>
        <pc:sldMkLst>
          <pc:docMk/>
          <pc:sldMk cId="863790732" sldId="274"/>
        </pc:sldMkLst>
        <pc:spChg chg="mod">
          <ac:chgData name="Alex Boardman" userId="3c4038fad9741b6e" providerId="LiveId" clId="{333A64CC-EEB4-4033-BA5D-0C18AED29A6E}" dt="2024-03-28T09:30:41.432" v="1" actId="1076"/>
          <ac:spMkLst>
            <pc:docMk/>
            <pc:sldMk cId="863790732" sldId="274"/>
            <ac:spMk id="7" creationId="{A530CB02-875B-D904-4318-F29E80CB2D92}"/>
          </ac:spMkLst>
        </pc:spChg>
        <pc:picChg chg="del">
          <ac:chgData name="Alex Boardman" userId="3c4038fad9741b6e" providerId="LiveId" clId="{333A64CC-EEB4-4033-BA5D-0C18AED29A6E}" dt="2024-03-28T09:30:38.929" v="0" actId="478"/>
          <ac:picMkLst>
            <pc:docMk/>
            <pc:sldMk cId="863790732" sldId="274"/>
            <ac:picMk id="4" creationId="{BAA02520-FA42-14BD-A2A3-0CABF3D6644F}"/>
          </ac:picMkLst>
        </pc:picChg>
      </pc:sldChg>
    </pc:docChg>
  </pc:docChgLst>
  <pc:docChgLst>
    <pc:chgData name="Alex Boardman" userId="3c4038fad9741b6e" providerId="LiveId" clId="{10DDF67D-2C8C-45A4-99F6-2B5EA3A15362}"/>
    <pc:docChg chg="custSel delSld modSld">
      <pc:chgData name="Alex Boardman" userId="3c4038fad9741b6e" providerId="LiveId" clId="{10DDF67D-2C8C-45A4-99F6-2B5EA3A15362}" dt="2024-03-08T10:00:46.277" v="577" actId="5793"/>
      <pc:docMkLst>
        <pc:docMk/>
      </pc:docMkLst>
      <pc:sldChg chg="modSp">
        <pc:chgData name="Alex Boardman" userId="3c4038fad9741b6e" providerId="LiveId" clId="{10DDF67D-2C8C-45A4-99F6-2B5EA3A15362}" dt="2024-03-08T10:00:46.277" v="577" actId="5793"/>
        <pc:sldMkLst>
          <pc:docMk/>
          <pc:sldMk cId="3035638039" sldId="256"/>
        </pc:sldMkLst>
        <pc:spChg chg="mod">
          <ac:chgData name="Alex Boardman" userId="3c4038fad9741b6e" providerId="LiveId" clId="{10DDF67D-2C8C-45A4-99F6-2B5EA3A15362}" dt="2024-03-08T10:00:46.277" v="577" actId="5793"/>
          <ac:spMkLst>
            <pc:docMk/>
            <pc:sldMk cId="3035638039" sldId="256"/>
            <ac:spMk id="7" creationId="{29B0B48D-F4A6-2E0E-DB8C-E67B48B1F6F8}"/>
          </ac:spMkLst>
        </pc:spChg>
      </pc:sldChg>
      <pc:sldChg chg="modSp mod">
        <pc:chgData name="Alex Boardman" userId="3c4038fad9741b6e" providerId="LiveId" clId="{10DDF67D-2C8C-45A4-99F6-2B5EA3A15362}" dt="2024-03-08T09:41:19.403" v="23" actId="1076"/>
        <pc:sldMkLst>
          <pc:docMk/>
          <pc:sldMk cId="933607944" sldId="261"/>
        </pc:sldMkLst>
        <pc:spChg chg="mod">
          <ac:chgData name="Alex Boardman" userId="3c4038fad9741b6e" providerId="LiveId" clId="{10DDF67D-2C8C-45A4-99F6-2B5EA3A15362}" dt="2024-03-08T09:41:19.403" v="23" actId="1076"/>
          <ac:spMkLst>
            <pc:docMk/>
            <pc:sldMk cId="933607944" sldId="261"/>
            <ac:spMk id="11" creationId="{E4C49001-C56C-55B4-04E7-80919C89112C}"/>
          </ac:spMkLst>
        </pc:spChg>
      </pc:sldChg>
      <pc:sldChg chg="modSp mod">
        <pc:chgData name="Alex Boardman" userId="3c4038fad9741b6e" providerId="LiveId" clId="{10DDF67D-2C8C-45A4-99F6-2B5EA3A15362}" dt="2024-03-08T09:41:48.237" v="55" actId="1076"/>
        <pc:sldMkLst>
          <pc:docMk/>
          <pc:sldMk cId="872264648" sldId="263"/>
        </pc:sldMkLst>
        <pc:spChg chg="mod">
          <ac:chgData name="Alex Boardman" userId="3c4038fad9741b6e" providerId="LiveId" clId="{10DDF67D-2C8C-45A4-99F6-2B5EA3A15362}" dt="2024-03-08T09:41:33.694" v="54" actId="20577"/>
          <ac:spMkLst>
            <pc:docMk/>
            <pc:sldMk cId="872264648" sldId="263"/>
            <ac:spMk id="3" creationId="{4038556A-2CEE-87BC-B11F-97B00628D231}"/>
          </ac:spMkLst>
        </pc:spChg>
        <pc:spChg chg="mod">
          <ac:chgData name="Alex Boardman" userId="3c4038fad9741b6e" providerId="LiveId" clId="{10DDF67D-2C8C-45A4-99F6-2B5EA3A15362}" dt="2024-03-08T09:41:48.237" v="55" actId="1076"/>
          <ac:spMkLst>
            <pc:docMk/>
            <pc:sldMk cId="872264648" sldId="263"/>
            <ac:spMk id="9" creationId="{29CCF151-EF9E-F032-669F-9DAB5A190670}"/>
          </ac:spMkLst>
        </pc:spChg>
      </pc:sldChg>
      <pc:sldChg chg="modSp mod">
        <pc:chgData name="Alex Boardman" userId="3c4038fad9741b6e" providerId="LiveId" clId="{10DDF67D-2C8C-45A4-99F6-2B5EA3A15362}" dt="2024-03-08T09:44:17.101" v="162" actId="1076"/>
        <pc:sldMkLst>
          <pc:docMk/>
          <pc:sldMk cId="818257539" sldId="264"/>
        </pc:sldMkLst>
        <pc:spChg chg="mod">
          <ac:chgData name="Alex Boardman" userId="3c4038fad9741b6e" providerId="LiveId" clId="{10DDF67D-2C8C-45A4-99F6-2B5EA3A15362}" dt="2024-03-08T09:43:36.303" v="157" actId="20577"/>
          <ac:spMkLst>
            <pc:docMk/>
            <pc:sldMk cId="818257539" sldId="264"/>
            <ac:spMk id="2" creationId="{60593C32-153B-507B-0176-3FB072996EA0}"/>
          </ac:spMkLst>
        </pc:spChg>
        <pc:picChg chg="mod">
          <ac:chgData name="Alex Boardman" userId="3c4038fad9741b6e" providerId="LiveId" clId="{10DDF67D-2C8C-45A4-99F6-2B5EA3A15362}" dt="2024-03-08T09:44:10.457" v="161" actId="1076"/>
          <ac:picMkLst>
            <pc:docMk/>
            <pc:sldMk cId="818257539" sldId="264"/>
            <ac:picMk id="7" creationId="{20874029-1AB1-9064-99CC-E417C874DCE5}"/>
          </ac:picMkLst>
        </pc:picChg>
        <pc:picChg chg="mod">
          <ac:chgData name="Alex Boardman" userId="3c4038fad9741b6e" providerId="LiveId" clId="{10DDF67D-2C8C-45A4-99F6-2B5EA3A15362}" dt="2024-03-08T09:44:17.101" v="162" actId="1076"/>
          <ac:picMkLst>
            <pc:docMk/>
            <pc:sldMk cId="818257539" sldId="264"/>
            <ac:picMk id="11" creationId="{A0027DF9-17B6-3438-98BB-3C694BA9C035}"/>
          </ac:picMkLst>
        </pc:picChg>
      </pc:sldChg>
      <pc:sldChg chg="modSp mod">
        <pc:chgData name="Alex Boardman" userId="3c4038fad9741b6e" providerId="LiveId" clId="{10DDF67D-2C8C-45A4-99F6-2B5EA3A15362}" dt="2024-03-08T09:46:07.373" v="170" actId="20577"/>
        <pc:sldMkLst>
          <pc:docMk/>
          <pc:sldMk cId="3903522304" sldId="268"/>
        </pc:sldMkLst>
        <pc:spChg chg="mod">
          <ac:chgData name="Alex Boardman" userId="3c4038fad9741b6e" providerId="LiveId" clId="{10DDF67D-2C8C-45A4-99F6-2B5EA3A15362}" dt="2024-03-08T09:46:07.373" v="170" actId="20577"/>
          <ac:spMkLst>
            <pc:docMk/>
            <pc:sldMk cId="3903522304" sldId="268"/>
            <ac:spMk id="2" creationId="{60593C32-153B-507B-0176-3FB072996EA0}"/>
          </ac:spMkLst>
        </pc:spChg>
      </pc:sldChg>
      <pc:sldChg chg="addSp modSp mod">
        <pc:chgData name="Alex Boardman" userId="3c4038fad9741b6e" providerId="LiveId" clId="{10DDF67D-2C8C-45A4-99F6-2B5EA3A15362}" dt="2024-03-08T09:32:54.455" v="21" actId="22"/>
        <pc:sldMkLst>
          <pc:docMk/>
          <pc:sldMk cId="863790732" sldId="274"/>
        </pc:sldMkLst>
        <pc:spChg chg="mod">
          <ac:chgData name="Alex Boardman" userId="3c4038fad9741b6e" providerId="LiveId" clId="{10DDF67D-2C8C-45A4-99F6-2B5EA3A15362}" dt="2024-03-08T09:31:56.472" v="20" actId="20577"/>
          <ac:spMkLst>
            <pc:docMk/>
            <pc:sldMk cId="863790732" sldId="274"/>
            <ac:spMk id="7" creationId="{A530CB02-875B-D904-4318-F29E80CB2D92}"/>
          </ac:spMkLst>
        </pc:spChg>
        <pc:picChg chg="add">
          <ac:chgData name="Alex Boardman" userId="3c4038fad9741b6e" providerId="LiveId" clId="{10DDF67D-2C8C-45A4-99F6-2B5EA3A15362}" dt="2024-03-08T09:32:54.455" v="21" actId="22"/>
          <ac:picMkLst>
            <pc:docMk/>
            <pc:sldMk cId="863790732" sldId="274"/>
            <ac:picMk id="4" creationId="{BAA02520-FA42-14BD-A2A3-0CABF3D6644F}"/>
          </ac:picMkLst>
        </pc:picChg>
      </pc:sldChg>
      <pc:sldChg chg="modNotesTx">
        <pc:chgData name="Alex Boardman" userId="3c4038fad9741b6e" providerId="LiveId" clId="{10DDF67D-2C8C-45A4-99F6-2B5EA3A15362}" dt="2024-03-08T09:52:48.338" v="535" actId="20577"/>
        <pc:sldMkLst>
          <pc:docMk/>
          <pc:sldMk cId="1291141807" sldId="276"/>
        </pc:sldMkLst>
      </pc:sldChg>
      <pc:sldChg chg="del">
        <pc:chgData name="Alex Boardman" userId="3c4038fad9741b6e" providerId="LiveId" clId="{10DDF67D-2C8C-45A4-99F6-2B5EA3A15362}" dt="2024-03-08T09:34:02.287" v="22" actId="2696"/>
        <pc:sldMkLst>
          <pc:docMk/>
          <pc:sldMk cId="338501075" sldId="27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187D6-0E92-4495-A6F8-004BFAC8E6B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A72E6E8-D0E6-4CC8-AA9B-7149747699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1" i="0" dirty="0"/>
            <a:t>Lewis Hamilton (Mercedes) vs Max Verstappen (Red Bull)</a:t>
          </a:r>
          <a:endParaRPr lang="en-US" sz="2000" b="1" dirty="0"/>
        </a:p>
      </dgm:t>
    </dgm:pt>
    <dgm:pt modelId="{7A19B036-523E-4E2A-8759-D99DD124C8F1}" type="parTrans" cxnId="{C563B1DC-EBDB-4831-85DB-39A7924BD539}">
      <dgm:prSet/>
      <dgm:spPr/>
      <dgm:t>
        <a:bodyPr/>
        <a:lstStyle/>
        <a:p>
          <a:endParaRPr lang="en-US"/>
        </a:p>
      </dgm:t>
    </dgm:pt>
    <dgm:pt modelId="{1B908A5B-A7BE-4798-98A7-C0E20EBDD4E1}" type="sibTrans" cxnId="{C563B1DC-EBDB-4831-85DB-39A7924BD539}">
      <dgm:prSet/>
      <dgm:spPr/>
      <dgm:t>
        <a:bodyPr/>
        <a:lstStyle/>
        <a:p>
          <a:endParaRPr lang="en-US"/>
        </a:p>
      </dgm:t>
    </dgm:pt>
    <dgm:pt modelId="{FE140EF0-3117-4ED3-8367-A1D78A6DDC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1" i="0" dirty="0"/>
            <a:t>Ferocious rivalry w/ incidents marking the season</a:t>
          </a:r>
          <a:endParaRPr lang="en-US" sz="2400" b="1" dirty="0"/>
        </a:p>
      </dgm:t>
    </dgm:pt>
    <dgm:pt modelId="{24EB40DA-2E34-42B6-80BA-75A7A0D63E19}" type="parTrans" cxnId="{70737DAF-6C76-47DA-841F-7C4811186E2A}">
      <dgm:prSet/>
      <dgm:spPr/>
      <dgm:t>
        <a:bodyPr/>
        <a:lstStyle/>
        <a:p>
          <a:endParaRPr lang="en-US"/>
        </a:p>
      </dgm:t>
    </dgm:pt>
    <dgm:pt modelId="{BDB641A2-48A8-49A0-AF9B-3FF883BF21EB}" type="sibTrans" cxnId="{70737DAF-6C76-47DA-841F-7C4811186E2A}">
      <dgm:prSet/>
      <dgm:spPr/>
      <dgm:t>
        <a:bodyPr/>
        <a:lstStyle/>
        <a:p>
          <a:endParaRPr lang="en-US"/>
        </a:p>
      </dgm:t>
    </dgm:pt>
    <dgm:pt modelId="{FCD19529-9544-436D-856C-D1D0D55095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1" dirty="0"/>
            <a:t>Closest championship in F1 history</a:t>
          </a:r>
          <a:endParaRPr lang="en-US" sz="2400" b="1" dirty="0"/>
        </a:p>
      </dgm:t>
    </dgm:pt>
    <dgm:pt modelId="{F0F621BB-BE10-451C-9922-72627B86F3A4}" type="parTrans" cxnId="{97F19B31-8569-4E26-9CB3-AEFB9EDC24E1}">
      <dgm:prSet/>
      <dgm:spPr/>
      <dgm:t>
        <a:bodyPr/>
        <a:lstStyle/>
        <a:p>
          <a:endParaRPr lang="en-US"/>
        </a:p>
      </dgm:t>
    </dgm:pt>
    <dgm:pt modelId="{EA8EF06E-B899-4A86-8129-622B30F59171}" type="sibTrans" cxnId="{97F19B31-8569-4E26-9CB3-AEFB9EDC24E1}">
      <dgm:prSet/>
      <dgm:spPr/>
      <dgm:t>
        <a:bodyPr/>
        <a:lstStyle/>
        <a:p>
          <a:endParaRPr lang="en-US"/>
        </a:p>
      </dgm:t>
    </dgm:pt>
    <dgm:pt modelId="{FE32E42D-5448-4B81-8282-744F060CB004}" type="pres">
      <dgm:prSet presAssocID="{830187D6-0E92-4495-A6F8-004BFAC8E6B0}" presName="root" presStyleCnt="0">
        <dgm:presLayoutVars>
          <dgm:dir/>
          <dgm:resizeHandles val="exact"/>
        </dgm:presLayoutVars>
      </dgm:prSet>
      <dgm:spPr/>
    </dgm:pt>
    <dgm:pt modelId="{C04AA28A-871E-4186-B1E4-3CCE7F3423FD}" type="pres">
      <dgm:prSet presAssocID="{6A72E6E8-D0E6-4CC8-AA9B-714974769938}" presName="compNode" presStyleCnt="0"/>
      <dgm:spPr/>
    </dgm:pt>
    <dgm:pt modelId="{43A29D1A-C361-44E5-98A2-1A9652A0CB6B}" type="pres">
      <dgm:prSet presAssocID="{6A72E6E8-D0E6-4CC8-AA9B-714974769938}" presName="bgRect" presStyleLbl="bgShp" presStyleIdx="0" presStyleCnt="3"/>
      <dgm:spPr/>
    </dgm:pt>
    <dgm:pt modelId="{D2AA494A-763D-4347-AA65-DF444D1EF114}" type="pres">
      <dgm:prSet presAssocID="{6A72E6E8-D0E6-4CC8-AA9B-7149747699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0DEE1024-5FB0-4FBF-A6C0-127FBE27D647}" type="pres">
      <dgm:prSet presAssocID="{6A72E6E8-D0E6-4CC8-AA9B-714974769938}" presName="spaceRect" presStyleCnt="0"/>
      <dgm:spPr/>
    </dgm:pt>
    <dgm:pt modelId="{CA92A78C-D2BF-46C1-BBA3-0526E22E65B2}" type="pres">
      <dgm:prSet presAssocID="{6A72E6E8-D0E6-4CC8-AA9B-714974769938}" presName="parTx" presStyleLbl="revTx" presStyleIdx="0" presStyleCnt="3">
        <dgm:presLayoutVars>
          <dgm:chMax val="0"/>
          <dgm:chPref val="0"/>
        </dgm:presLayoutVars>
      </dgm:prSet>
      <dgm:spPr/>
    </dgm:pt>
    <dgm:pt modelId="{2362CF96-E216-48BB-8026-D04DF44BF3EA}" type="pres">
      <dgm:prSet presAssocID="{1B908A5B-A7BE-4798-98A7-C0E20EBDD4E1}" presName="sibTrans" presStyleCnt="0"/>
      <dgm:spPr/>
    </dgm:pt>
    <dgm:pt modelId="{FB6FC952-88A1-46DA-BF8D-069E9DEA9CE4}" type="pres">
      <dgm:prSet presAssocID="{FE140EF0-3117-4ED3-8367-A1D78A6DDC1B}" presName="compNode" presStyleCnt="0"/>
      <dgm:spPr/>
    </dgm:pt>
    <dgm:pt modelId="{2229D6A1-2FF6-4368-93EE-FEEB3569968A}" type="pres">
      <dgm:prSet presAssocID="{FE140EF0-3117-4ED3-8367-A1D78A6DDC1B}" presName="bgRect" presStyleLbl="bgShp" presStyleIdx="1" presStyleCnt="3"/>
      <dgm:spPr/>
    </dgm:pt>
    <dgm:pt modelId="{CC46C576-DE71-4949-9A8A-FFD82CC65817}" type="pres">
      <dgm:prSet presAssocID="{FE140EF0-3117-4ED3-8367-A1D78A6DDC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 bolt"/>
        </a:ext>
      </dgm:extLst>
    </dgm:pt>
    <dgm:pt modelId="{EE226C4D-5EEE-45D7-B05E-66F5083086E1}" type="pres">
      <dgm:prSet presAssocID="{FE140EF0-3117-4ED3-8367-A1D78A6DDC1B}" presName="spaceRect" presStyleCnt="0"/>
      <dgm:spPr/>
    </dgm:pt>
    <dgm:pt modelId="{ED41FA5A-691F-4C25-82F2-8C5F34131C99}" type="pres">
      <dgm:prSet presAssocID="{FE140EF0-3117-4ED3-8367-A1D78A6DDC1B}" presName="parTx" presStyleLbl="revTx" presStyleIdx="1" presStyleCnt="3">
        <dgm:presLayoutVars>
          <dgm:chMax val="0"/>
          <dgm:chPref val="0"/>
        </dgm:presLayoutVars>
      </dgm:prSet>
      <dgm:spPr/>
    </dgm:pt>
    <dgm:pt modelId="{AB79098F-1913-4666-B480-6E690A4D6EAD}" type="pres">
      <dgm:prSet presAssocID="{BDB641A2-48A8-49A0-AF9B-3FF883BF21EB}" presName="sibTrans" presStyleCnt="0"/>
      <dgm:spPr/>
    </dgm:pt>
    <dgm:pt modelId="{F414DC0C-B326-4F35-8428-BB6D525CC0E2}" type="pres">
      <dgm:prSet presAssocID="{FCD19529-9544-436D-856C-D1D0D55095E1}" presName="compNode" presStyleCnt="0"/>
      <dgm:spPr/>
    </dgm:pt>
    <dgm:pt modelId="{FC0B1605-F33E-449D-B59A-02121B1EE369}" type="pres">
      <dgm:prSet presAssocID="{FCD19529-9544-436D-856C-D1D0D55095E1}" presName="bgRect" presStyleLbl="bgShp" presStyleIdx="2" presStyleCnt="3"/>
      <dgm:spPr/>
    </dgm:pt>
    <dgm:pt modelId="{B67D5E64-D090-4685-8DB1-34A8C5FD7F0B}" type="pres">
      <dgm:prSet presAssocID="{FCD19529-9544-436D-856C-D1D0D55095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6E3C1E3B-78AE-41DE-88D7-7BDB360B0B87}" type="pres">
      <dgm:prSet presAssocID="{FCD19529-9544-436D-856C-D1D0D55095E1}" presName="spaceRect" presStyleCnt="0"/>
      <dgm:spPr/>
    </dgm:pt>
    <dgm:pt modelId="{84B689C4-DB30-4F6A-95F7-80B3F5EFEF51}" type="pres">
      <dgm:prSet presAssocID="{FCD19529-9544-436D-856C-D1D0D55095E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295A225-8612-4993-BD5C-D6362C3D570D}" type="presOf" srcId="{FE140EF0-3117-4ED3-8367-A1D78A6DDC1B}" destId="{ED41FA5A-691F-4C25-82F2-8C5F34131C99}" srcOrd="0" destOrd="0" presId="urn:microsoft.com/office/officeart/2018/2/layout/IconVerticalSolidList"/>
    <dgm:cxn modelId="{97F19B31-8569-4E26-9CB3-AEFB9EDC24E1}" srcId="{830187D6-0E92-4495-A6F8-004BFAC8E6B0}" destId="{FCD19529-9544-436D-856C-D1D0D55095E1}" srcOrd="2" destOrd="0" parTransId="{F0F621BB-BE10-451C-9922-72627B86F3A4}" sibTransId="{EA8EF06E-B899-4A86-8129-622B30F59171}"/>
    <dgm:cxn modelId="{6EA2F65B-B0FF-4B5C-A542-4E1595E02E58}" type="presOf" srcId="{FCD19529-9544-436D-856C-D1D0D55095E1}" destId="{84B689C4-DB30-4F6A-95F7-80B3F5EFEF51}" srcOrd="0" destOrd="0" presId="urn:microsoft.com/office/officeart/2018/2/layout/IconVerticalSolidList"/>
    <dgm:cxn modelId="{758C9776-D32F-4D91-BF22-C1CC04465D3C}" type="presOf" srcId="{6A72E6E8-D0E6-4CC8-AA9B-714974769938}" destId="{CA92A78C-D2BF-46C1-BBA3-0526E22E65B2}" srcOrd="0" destOrd="0" presId="urn:microsoft.com/office/officeart/2018/2/layout/IconVerticalSolidList"/>
    <dgm:cxn modelId="{70737DAF-6C76-47DA-841F-7C4811186E2A}" srcId="{830187D6-0E92-4495-A6F8-004BFAC8E6B0}" destId="{FE140EF0-3117-4ED3-8367-A1D78A6DDC1B}" srcOrd="1" destOrd="0" parTransId="{24EB40DA-2E34-42B6-80BA-75A7A0D63E19}" sibTransId="{BDB641A2-48A8-49A0-AF9B-3FF883BF21EB}"/>
    <dgm:cxn modelId="{0F0907D7-4FCC-4477-A871-404B4FD59CD6}" type="presOf" srcId="{830187D6-0E92-4495-A6F8-004BFAC8E6B0}" destId="{FE32E42D-5448-4B81-8282-744F060CB004}" srcOrd="0" destOrd="0" presId="urn:microsoft.com/office/officeart/2018/2/layout/IconVerticalSolidList"/>
    <dgm:cxn modelId="{C563B1DC-EBDB-4831-85DB-39A7924BD539}" srcId="{830187D6-0E92-4495-A6F8-004BFAC8E6B0}" destId="{6A72E6E8-D0E6-4CC8-AA9B-714974769938}" srcOrd="0" destOrd="0" parTransId="{7A19B036-523E-4E2A-8759-D99DD124C8F1}" sibTransId="{1B908A5B-A7BE-4798-98A7-C0E20EBDD4E1}"/>
    <dgm:cxn modelId="{2FA39867-D062-4E6D-BC62-9FCC8A461734}" type="presParOf" srcId="{FE32E42D-5448-4B81-8282-744F060CB004}" destId="{C04AA28A-871E-4186-B1E4-3CCE7F3423FD}" srcOrd="0" destOrd="0" presId="urn:microsoft.com/office/officeart/2018/2/layout/IconVerticalSolidList"/>
    <dgm:cxn modelId="{04AFEE6A-E3B1-48EB-8D05-73F628AB49C9}" type="presParOf" srcId="{C04AA28A-871E-4186-B1E4-3CCE7F3423FD}" destId="{43A29D1A-C361-44E5-98A2-1A9652A0CB6B}" srcOrd="0" destOrd="0" presId="urn:microsoft.com/office/officeart/2018/2/layout/IconVerticalSolidList"/>
    <dgm:cxn modelId="{CEE5F9BB-CAF3-4DEA-8917-E1B3A66C0E14}" type="presParOf" srcId="{C04AA28A-871E-4186-B1E4-3CCE7F3423FD}" destId="{D2AA494A-763D-4347-AA65-DF444D1EF114}" srcOrd="1" destOrd="0" presId="urn:microsoft.com/office/officeart/2018/2/layout/IconVerticalSolidList"/>
    <dgm:cxn modelId="{B7F0E14E-C001-4DFE-A839-6CD18BF43EF3}" type="presParOf" srcId="{C04AA28A-871E-4186-B1E4-3CCE7F3423FD}" destId="{0DEE1024-5FB0-4FBF-A6C0-127FBE27D647}" srcOrd="2" destOrd="0" presId="urn:microsoft.com/office/officeart/2018/2/layout/IconVerticalSolidList"/>
    <dgm:cxn modelId="{9D8E4E8F-0570-4674-98E2-6F7E5B2235EE}" type="presParOf" srcId="{C04AA28A-871E-4186-B1E4-3CCE7F3423FD}" destId="{CA92A78C-D2BF-46C1-BBA3-0526E22E65B2}" srcOrd="3" destOrd="0" presId="urn:microsoft.com/office/officeart/2018/2/layout/IconVerticalSolidList"/>
    <dgm:cxn modelId="{737CFD00-41D6-4757-8EBF-9737C37FF2A0}" type="presParOf" srcId="{FE32E42D-5448-4B81-8282-744F060CB004}" destId="{2362CF96-E216-48BB-8026-D04DF44BF3EA}" srcOrd="1" destOrd="0" presId="urn:microsoft.com/office/officeart/2018/2/layout/IconVerticalSolidList"/>
    <dgm:cxn modelId="{E19D4E37-468D-46BE-9DE7-9303A3FFFDF3}" type="presParOf" srcId="{FE32E42D-5448-4B81-8282-744F060CB004}" destId="{FB6FC952-88A1-46DA-BF8D-069E9DEA9CE4}" srcOrd="2" destOrd="0" presId="urn:microsoft.com/office/officeart/2018/2/layout/IconVerticalSolidList"/>
    <dgm:cxn modelId="{6F8880C5-6ECB-46FF-AA56-00FC945B5CDB}" type="presParOf" srcId="{FB6FC952-88A1-46DA-BF8D-069E9DEA9CE4}" destId="{2229D6A1-2FF6-4368-93EE-FEEB3569968A}" srcOrd="0" destOrd="0" presId="urn:microsoft.com/office/officeart/2018/2/layout/IconVerticalSolidList"/>
    <dgm:cxn modelId="{B9F44D50-5D92-4359-B0FB-967F88A12061}" type="presParOf" srcId="{FB6FC952-88A1-46DA-BF8D-069E9DEA9CE4}" destId="{CC46C576-DE71-4949-9A8A-FFD82CC65817}" srcOrd="1" destOrd="0" presId="urn:microsoft.com/office/officeart/2018/2/layout/IconVerticalSolidList"/>
    <dgm:cxn modelId="{2BFB8D4D-10B0-41EB-961D-3C1AB4D30BBD}" type="presParOf" srcId="{FB6FC952-88A1-46DA-BF8D-069E9DEA9CE4}" destId="{EE226C4D-5EEE-45D7-B05E-66F5083086E1}" srcOrd="2" destOrd="0" presId="urn:microsoft.com/office/officeart/2018/2/layout/IconVerticalSolidList"/>
    <dgm:cxn modelId="{6236D304-5AA2-41E6-8190-F170A8CE206D}" type="presParOf" srcId="{FB6FC952-88A1-46DA-BF8D-069E9DEA9CE4}" destId="{ED41FA5A-691F-4C25-82F2-8C5F34131C99}" srcOrd="3" destOrd="0" presId="urn:microsoft.com/office/officeart/2018/2/layout/IconVerticalSolidList"/>
    <dgm:cxn modelId="{1B39875F-0726-4851-9B73-D2E65966330F}" type="presParOf" srcId="{FE32E42D-5448-4B81-8282-744F060CB004}" destId="{AB79098F-1913-4666-B480-6E690A4D6EAD}" srcOrd="3" destOrd="0" presId="urn:microsoft.com/office/officeart/2018/2/layout/IconVerticalSolidList"/>
    <dgm:cxn modelId="{055BDEDE-60A2-4B52-BADA-C7C582CC3C95}" type="presParOf" srcId="{FE32E42D-5448-4B81-8282-744F060CB004}" destId="{F414DC0C-B326-4F35-8428-BB6D525CC0E2}" srcOrd="4" destOrd="0" presId="urn:microsoft.com/office/officeart/2018/2/layout/IconVerticalSolidList"/>
    <dgm:cxn modelId="{8C982F8E-94B7-41B9-9AC8-B4114BE0BD51}" type="presParOf" srcId="{F414DC0C-B326-4F35-8428-BB6D525CC0E2}" destId="{FC0B1605-F33E-449D-B59A-02121B1EE369}" srcOrd="0" destOrd="0" presId="urn:microsoft.com/office/officeart/2018/2/layout/IconVerticalSolidList"/>
    <dgm:cxn modelId="{75283761-A3AD-4318-BDA8-88EFD1F94DF7}" type="presParOf" srcId="{F414DC0C-B326-4F35-8428-BB6D525CC0E2}" destId="{B67D5E64-D090-4685-8DB1-34A8C5FD7F0B}" srcOrd="1" destOrd="0" presId="urn:microsoft.com/office/officeart/2018/2/layout/IconVerticalSolidList"/>
    <dgm:cxn modelId="{2696C097-0BBF-4791-8E91-F2A2BAA334E7}" type="presParOf" srcId="{F414DC0C-B326-4F35-8428-BB6D525CC0E2}" destId="{6E3C1E3B-78AE-41DE-88D7-7BDB360B0B87}" srcOrd="2" destOrd="0" presId="urn:microsoft.com/office/officeart/2018/2/layout/IconVerticalSolidList"/>
    <dgm:cxn modelId="{FC6F7A9F-47BF-44F4-8C63-1F05F2BEE73A}" type="presParOf" srcId="{F414DC0C-B326-4F35-8428-BB6D525CC0E2}" destId="{84B689C4-DB30-4F6A-95F7-80B3F5EFEF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29D1A-C361-44E5-98A2-1A9652A0CB6B}">
      <dsp:nvSpPr>
        <dsp:cNvPr id="0" name=""/>
        <dsp:cNvSpPr/>
      </dsp:nvSpPr>
      <dsp:spPr>
        <a:xfrm>
          <a:off x="0" y="462"/>
          <a:ext cx="5442729" cy="108135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A494A-763D-4347-AA65-DF444D1EF114}">
      <dsp:nvSpPr>
        <dsp:cNvPr id="0" name=""/>
        <dsp:cNvSpPr/>
      </dsp:nvSpPr>
      <dsp:spPr>
        <a:xfrm>
          <a:off x="327108" y="243766"/>
          <a:ext cx="594742" cy="594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2A78C-D2BF-46C1-BBA3-0526E22E65B2}">
      <dsp:nvSpPr>
        <dsp:cNvPr id="0" name=""/>
        <dsp:cNvSpPr/>
      </dsp:nvSpPr>
      <dsp:spPr>
        <a:xfrm>
          <a:off x="1248960" y="462"/>
          <a:ext cx="4193768" cy="108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43" tIns="114443" rIns="114443" bIns="11444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 dirty="0"/>
            <a:t>Lewis Hamilton (Mercedes) vs Max Verstappen (Red Bull)</a:t>
          </a:r>
          <a:endParaRPr lang="en-US" sz="2000" b="1" kern="1200" dirty="0"/>
        </a:p>
      </dsp:txBody>
      <dsp:txXfrm>
        <a:off x="1248960" y="462"/>
        <a:ext cx="4193768" cy="1081350"/>
      </dsp:txXfrm>
    </dsp:sp>
    <dsp:sp modelId="{2229D6A1-2FF6-4368-93EE-FEEB3569968A}">
      <dsp:nvSpPr>
        <dsp:cNvPr id="0" name=""/>
        <dsp:cNvSpPr/>
      </dsp:nvSpPr>
      <dsp:spPr>
        <a:xfrm>
          <a:off x="0" y="1352150"/>
          <a:ext cx="5442729" cy="108135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6C576-DE71-4949-9A8A-FFD82CC65817}">
      <dsp:nvSpPr>
        <dsp:cNvPr id="0" name=""/>
        <dsp:cNvSpPr/>
      </dsp:nvSpPr>
      <dsp:spPr>
        <a:xfrm>
          <a:off x="327108" y="1595454"/>
          <a:ext cx="594742" cy="594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1FA5A-691F-4C25-82F2-8C5F34131C99}">
      <dsp:nvSpPr>
        <dsp:cNvPr id="0" name=""/>
        <dsp:cNvSpPr/>
      </dsp:nvSpPr>
      <dsp:spPr>
        <a:xfrm>
          <a:off x="1248960" y="1352150"/>
          <a:ext cx="4193768" cy="108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43" tIns="114443" rIns="114443" bIns="11444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Ferocious rivalry w/ incidents marking the season</a:t>
          </a:r>
          <a:endParaRPr lang="en-US" sz="2400" b="1" kern="1200" dirty="0"/>
        </a:p>
      </dsp:txBody>
      <dsp:txXfrm>
        <a:off x="1248960" y="1352150"/>
        <a:ext cx="4193768" cy="1081350"/>
      </dsp:txXfrm>
    </dsp:sp>
    <dsp:sp modelId="{FC0B1605-F33E-449D-B59A-02121B1EE369}">
      <dsp:nvSpPr>
        <dsp:cNvPr id="0" name=""/>
        <dsp:cNvSpPr/>
      </dsp:nvSpPr>
      <dsp:spPr>
        <a:xfrm>
          <a:off x="0" y="2703839"/>
          <a:ext cx="5442729" cy="108135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D5E64-D090-4685-8DB1-34A8C5FD7F0B}">
      <dsp:nvSpPr>
        <dsp:cNvPr id="0" name=""/>
        <dsp:cNvSpPr/>
      </dsp:nvSpPr>
      <dsp:spPr>
        <a:xfrm>
          <a:off x="327108" y="2947143"/>
          <a:ext cx="594742" cy="5947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689C4-DB30-4F6A-95F7-80B3F5EFEF51}">
      <dsp:nvSpPr>
        <dsp:cNvPr id="0" name=""/>
        <dsp:cNvSpPr/>
      </dsp:nvSpPr>
      <dsp:spPr>
        <a:xfrm>
          <a:off x="1248960" y="2703839"/>
          <a:ext cx="4193768" cy="108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43" tIns="114443" rIns="114443" bIns="11444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Closest championship in F1 history</a:t>
          </a:r>
          <a:endParaRPr lang="en-US" sz="2400" b="1" kern="1200" dirty="0"/>
        </a:p>
      </dsp:txBody>
      <dsp:txXfrm>
        <a:off x="1248960" y="2703839"/>
        <a:ext cx="4193768" cy="1081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40B67-72A9-4989-8D2F-87E1CAA31609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768A6-D54E-4011-A9BF-B6F3DB7CC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26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30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33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Feature selection – e.g. engine manufacturer, if the driver was a former F1 champion, what team they drive for, starting grid position, driver nationality, etc</a:t>
            </a:r>
          </a:p>
          <a:p>
            <a:endParaRPr lang="en-GB" dirty="0"/>
          </a:p>
          <a:p>
            <a:r>
              <a:rPr lang="en-GB" dirty="0"/>
              <a:t>Feature Engineering – points from the last race, cumulative points of the season, how quickly the team developed the car last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45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482-2AB7-D648-43F1-CA2CE4095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0C5A6-2ACC-4D40-8041-40C0D3E19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AD1B-2FEA-BBCA-7CE3-6A73D849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81BB-9E81-E011-234B-A31849A8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013E-96DF-7AFD-64DD-07A373B4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DBE-AFEE-BCFC-3456-2AF5C6E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70F7A-73E6-8620-FF85-049D543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9EBA-039D-4E35-75F0-6172A5A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ADA4-2913-B2C6-E52F-784F7FDA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8757-9CF8-8DA5-0024-B3BC4E52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3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A444B-FF16-515D-5BC2-FF6FB85D8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7E66-45B7-23A2-B1E8-85412DB07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7DE2-84EE-18C3-DD28-0413F43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60B8-3F8B-5F2F-0988-575F40AE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FA5C-E07C-3CC1-CA83-23390B28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882-1898-8D68-A6CE-4C978FC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FB0-24DE-7983-5964-CACA1852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F9D9A-B294-FC53-12B4-751A49FF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0FAD-C2C6-230A-B6B3-EC720F01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F5E6-B58C-51EB-F98E-446354FF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2444-9E21-9EF8-B9EC-64836FA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4DE2-E816-74B1-152A-3DA3F054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D207-5FAA-7063-0650-21112F46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1BF9-A3F1-189C-2C4F-200C899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8C52-F1E5-E774-EEC9-B71A1D29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B32-3625-DC88-7217-0F415B6D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2435-2222-1429-58C8-7892D94D9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6A0DF-76AC-D500-D482-A86FFD98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57764-EA4A-4997-8786-EE7A4986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CB4F-2F03-8368-3F5B-A10ECEB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01B-BB9C-18AF-3683-DC7FD302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DA0A-181B-0A21-6291-061F34C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9C1E-421B-656E-017D-72B6B965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1FE9A-CA4D-C577-42E5-F4276AB7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67F8-20FA-674C-980A-F045696EC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8E7EE-0B55-D905-2180-B0D05ADAC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A3896-1849-3D76-E0CE-AF542730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24A28-7179-46B6-E0E7-0353B58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8556-B688-1CA6-4ACA-D15FD46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551-EC21-1641-9F0B-D8DE073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EB59-C4A4-E73B-C783-DAD6D95C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D3F1C-9161-B90D-1F83-8E5D17F3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DC0B-E531-BEC2-06AA-B91B6DF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8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9314-77ED-73D8-84F1-0008B4E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EEDCF-7B54-C4FD-4FA6-78B58416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ABAA-7574-9085-11FE-5B8EB28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D91-5740-D10D-967F-FFA0559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E000-52F5-BF03-0AF8-9E2E3B06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2AD5-248A-1BF6-3DDE-AD45BDD7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23A10-2FA8-52C2-BCB2-BE25BCB0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6EEC6-EDA7-C9B4-048C-03BD3A81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CE981-2998-5FEC-E44E-4E1E98A0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E4F-FD47-7375-F780-49D79F51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7F8EC-4302-692B-13D4-5E05D3825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FFAE1-5AE2-7F28-FD47-A8520083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4346-A402-0E12-F036-4F549632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CBE35-AFB9-CF1A-A4BC-FC13F36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6D967-284B-E33E-4F7D-BD8A7013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F246-7566-FF76-3550-2C853B80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B239-561F-206F-641C-F0C35564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E936-7916-8CC3-CBDF-6406C604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7A49-84D9-4D15-A1C0-9FE19D01F206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2398-4AB5-09F4-B672-7D5D477A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B9B9-6D6D-7254-37CF-35C352E3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13DFF-1500-E993-0525-6D2880B575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t="6640" r="-1" b="663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7BE19-7D58-4247-4CBC-4835F3CC8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600" b="1" dirty="0">
                <a:solidFill>
                  <a:schemeClr val="bg1"/>
                </a:solidFill>
              </a:rPr>
              <a:t>F1 Grand Prix Race Win Predictor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AF47F7-0ADA-9138-2974-D71D45D0C2C2}"/>
              </a:ext>
            </a:extLst>
          </p:cNvPr>
          <p:cNvSpPr txBox="1"/>
          <p:nvPr/>
        </p:nvSpPr>
        <p:spPr>
          <a:xfrm>
            <a:off x="995360" y="-82778"/>
            <a:ext cx="10734674" cy="71711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solidFill>
                  <a:schemeClr val="bg1"/>
                </a:solidFill>
              </a:rPr>
              <a:t>Apologies this will slightly go over the 5 minutes</a:t>
            </a:r>
          </a:p>
        </p:txBody>
      </p:sp>
      <p:pic>
        <p:nvPicPr>
          <p:cNvPr id="3" name="F1">
            <a:hlinkClick r:id="" action="ppaction://media"/>
            <a:extLst>
              <a:ext uri="{FF2B5EF4-FFF2-40B4-BE49-F238E27FC236}">
                <a16:creationId xmlns:a16="http://schemas.microsoft.com/office/drawing/2014/main" id="{93B25A27-DD8A-07EC-ADA3-FD206359E9B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831.25"/>
                  <p14:fade out="29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50902" y="5826125"/>
            <a:ext cx="487363" cy="487363"/>
          </a:xfrm>
          <a:prstGeom prst="rect">
            <a:avLst/>
          </a:prstGeom>
        </p:spPr>
      </p:pic>
      <p:pic>
        <p:nvPicPr>
          <p:cNvPr id="8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4A8F9AEF-B541-67D1-8109-D2809A253AB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9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950FDA36-50D2-F9BD-958A-19E74D7ED4A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595"/>
                  <p14:fade in="150" out="2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1D7ADD-4A03-DE97-E5DB-485DDBFA7689}"/>
              </a:ext>
            </a:extLst>
          </p:cNvPr>
          <p:cNvSpPr/>
          <p:nvPr/>
        </p:nvSpPr>
        <p:spPr>
          <a:xfrm>
            <a:off x="0" y="-67109"/>
            <a:ext cx="12192000" cy="68579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And there are gifs/animations…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0B48D-F4A6-2E0E-DB8C-E67B48B1F6F8}"/>
              </a:ext>
            </a:extLst>
          </p:cNvPr>
          <p:cNvSpPr/>
          <p:nvPr/>
        </p:nvSpPr>
        <p:spPr>
          <a:xfrm>
            <a:off x="0" y="0"/>
            <a:ext cx="12192000" cy="68579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Sorry, I’m not sorry - </a:t>
            </a:r>
            <a:r>
              <a:rPr lang="en-GB" sz="9600" i="1" dirty="0">
                <a:solidFill>
                  <a:schemeClr val="bg1"/>
                </a:solidFill>
              </a:rPr>
              <a:t> I did check </a:t>
            </a:r>
            <a:r>
              <a:rPr lang="en-GB" sz="9600" i="1">
                <a:solidFill>
                  <a:schemeClr val="bg1"/>
                </a:solidFill>
              </a:rPr>
              <a:t>with Miranda </a:t>
            </a:r>
            <a:r>
              <a:rPr lang="en-GB" sz="9600" i="1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GB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3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6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11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F57C9-9085-9E14-1536-15AE582F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Could we have predicted this outcome?</a:t>
            </a:r>
          </a:p>
        </p:txBody>
      </p:sp>
    </p:spTree>
    <p:extLst>
      <p:ext uri="{BB962C8B-B14F-4D97-AF65-F5344CB8AC3E}">
        <p14:creationId xmlns:p14="http://schemas.microsoft.com/office/powerpoint/2010/main" val="377837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DA2F5-24D9-A53B-CBD9-C9789CAE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78" y="353001"/>
            <a:ext cx="5232753" cy="1323439"/>
          </a:xfrm>
        </p:spPr>
        <p:txBody>
          <a:bodyPr anchor="t">
            <a:normAutofit/>
          </a:bodyPr>
          <a:lstStyle/>
          <a:p>
            <a:r>
              <a:rPr lang="en-GB" sz="3100" b="1" dirty="0">
                <a:solidFill>
                  <a:schemeClr val="bg1"/>
                </a:solidFill>
              </a:rPr>
              <a:t>Vision for Tackling the Problem with Data Science</a:t>
            </a:r>
            <a:endParaRPr lang="en-GB" sz="3100" dirty="0">
              <a:solidFill>
                <a:schemeClr val="bg1"/>
              </a:solidFill>
            </a:endParaRPr>
          </a:p>
        </p:txBody>
      </p:sp>
      <p:pic>
        <p:nvPicPr>
          <p:cNvPr id="7" name="Picture 6" descr="A computer room with multiple screens and a race car&#10;&#10;Description automatically generated">
            <a:extLst>
              <a:ext uri="{FF2B5EF4-FFF2-40B4-BE49-F238E27FC236}">
                <a16:creationId xmlns:a16="http://schemas.microsoft.com/office/drawing/2014/main" id="{DF27A073-A8CB-F008-9A32-3EDDA7885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" r="5750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556A-2CEE-87BC-B11F-97B00628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084" y="1676440"/>
            <a:ext cx="4391024" cy="2682000"/>
          </a:xfrm>
        </p:spPr>
        <p:txBody>
          <a:bodyPr>
            <a:noAutofit/>
          </a:bodyPr>
          <a:lstStyle/>
          <a:p>
            <a:r>
              <a:rPr lang="en-GB" sz="1800" b="1" dirty="0">
                <a:solidFill>
                  <a:schemeClr val="bg1">
                    <a:alpha val="80000"/>
                  </a:schemeClr>
                </a:solidFill>
              </a:rPr>
              <a:t>Classification Challenge: </a:t>
            </a:r>
            <a:r>
              <a:rPr lang="en-GB" sz="1800" dirty="0">
                <a:solidFill>
                  <a:schemeClr val="bg1">
                    <a:alpha val="80000"/>
                  </a:schemeClr>
                </a:solidFill>
              </a:rPr>
              <a:t>Predicting the F1 race winner is a classification problem in data science</a:t>
            </a:r>
          </a:p>
          <a:p>
            <a:endParaRPr lang="en-GB" sz="18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GB" sz="1800" b="1" dirty="0">
                <a:solidFill>
                  <a:schemeClr val="bg1">
                    <a:alpha val="80000"/>
                  </a:schemeClr>
                </a:solidFill>
              </a:rPr>
              <a:t>Machine Learning Models</a:t>
            </a:r>
            <a:r>
              <a:rPr lang="en-GB" sz="1800" dirty="0">
                <a:solidFill>
                  <a:schemeClr val="bg1">
                    <a:alpha val="80000"/>
                  </a:schemeClr>
                </a:solidFill>
              </a:rPr>
              <a:t>: Start with Log Regression &amp; use machine learning models to help with predicting race winners (e.g. Neural Network Classifiers, Random Forest Classifiers)</a:t>
            </a:r>
          </a:p>
          <a:p>
            <a:endParaRPr lang="en-GB" sz="18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GB" sz="1800" b="1" dirty="0">
                <a:solidFill>
                  <a:schemeClr val="bg1">
                    <a:alpha val="80000"/>
                  </a:schemeClr>
                </a:solidFill>
              </a:rPr>
              <a:t>Feature Engineering</a:t>
            </a:r>
            <a:r>
              <a:rPr lang="en-GB" sz="1800" dirty="0">
                <a:solidFill>
                  <a:schemeClr val="bg1">
                    <a:alpha val="80000"/>
                  </a:schemeClr>
                </a:solidFill>
              </a:rPr>
              <a:t>: Identify and engineer key variables for accuracy.</a:t>
            </a:r>
          </a:p>
          <a:p>
            <a:endParaRPr lang="en-GB" sz="18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GB" sz="1800" b="1" dirty="0">
                <a:solidFill>
                  <a:schemeClr val="bg1">
                    <a:alpha val="80000"/>
                  </a:schemeClr>
                </a:solidFill>
              </a:rPr>
              <a:t>Model Optimization</a:t>
            </a:r>
            <a:r>
              <a:rPr lang="en-GB" sz="1800" dirty="0">
                <a:solidFill>
                  <a:schemeClr val="bg1">
                    <a:alpha val="80000"/>
                  </a:schemeClr>
                </a:solidFill>
              </a:rPr>
              <a:t>: Continuously refine models based on new data and feedback.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CCF151-EF9E-F032-669F-9DAB5A190670}"/>
              </a:ext>
            </a:extLst>
          </p:cNvPr>
          <p:cNvSpPr/>
          <p:nvPr/>
        </p:nvSpPr>
        <p:spPr>
          <a:xfrm>
            <a:off x="-64790" y="-544"/>
            <a:ext cx="12191980" cy="685745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solidFill>
                  <a:schemeClr val="bg1"/>
                </a:solidFill>
              </a:rPr>
              <a:t>We will find out….</a:t>
            </a:r>
          </a:p>
        </p:txBody>
      </p:sp>
    </p:spTree>
    <p:extLst>
      <p:ext uri="{BB962C8B-B14F-4D97-AF65-F5344CB8AC3E}">
        <p14:creationId xmlns:p14="http://schemas.microsoft.com/office/powerpoint/2010/main" val="8722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FB8E4-68DC-9495-DD64-A119FB5F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247" y="249761"/>
            <a:ext cx="4391024" cy="1323439"/>
          </a:xfrm>
        </p:spPr>
        <p:txBody>
          <a:bodyPr anchor="t">
            <a:normAutofit/>
          </a:bodyPr>
          <a:lstStyle/>
          <a:p>
            <a:r>
              <a:rPr lang="en-GB" sz="4000" b="1" i="0" dirty="0">
                <a:solidFill>
                  <a:schemeClr val="bg1"/>
                </a:solidFill>
                <a:effectLst/>
                <a:latin typeface="Söhne"/>
              </a:rPr>
              <a:t>Potential Impact of the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4AA9A-A256-3869-0375-89C5F0FA0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r="4779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23E9-B0B4-9699-EA9F-B7B9287D5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4200" y="1822961"/>
            <a:ext cx="5345641" cy="4519224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>
                    <a:alpha val="80000"/>
                  </a:schemeClr>
                </a:solidFill>
                <a:effectLst/>
              </a:rPr>
              <a:t>Strategic Advantages</a:t>
            </a:r>
            <a:r>
              <a:rPr lang="en-GB" sz="2400" b="0" i="0" dirty="0">
                <a:solidFill>
                  <a:schemeClr val="bg1">
                    <a:alpha val="80000"/>
                  </a:schemeClr>
                </a:solidFill>
                <a:effectLst/>
              </a:rPr>
              <a:t>: Enhances team decision-making for race strategies, driver selection,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>
                    <a:alpha val="80000"/>
                  </a:schemeClr>
                </a:solidFill>
                <a:effectLst/>
              </a:rPr>
              <a:t>Fan Engagement</a:t>
            </a:r>
            <a:r>
              <a:rPr lang="en-GB" sz="2400" b="0" i="0" dirty="0">
                <a:solidFill>
                  <a:schemeClr val="bg1">
                    <a:alpha val="80000"/>
                  </a:schemeClr>
                </a:solidFill>
                <a:effectLst/>
              </a:rPr>
              <a:t>: Deepens fan involvement with predictive insights.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>
                    <a:alpha val="80000"/>
                  </a:schemeClr>
                </a:solidFill>
                <a:effectLst/>
              </a:rPr>
              <a:t>Performance Insights</a:t>
            </a:r>
            <a:r>
              <a:rPr lang="en-GB" sz="2400" b="0" i="0" dirty="0">
                <a:solidFill>
                  <a:schemeClr val="bg1">
                    <a:alpha val="80000"/>
                  </a:schemeClr>
                </a:solidFill>
                <a:effectLst/>
              </a:rPr>
              <a:t>: Offers teams data-driven performance enhancements.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>
                    <a:alpha val="80000"/>
                  </a:schemeClr>
                </a:solidFill>
                <a:effectLst/>
              </a:rPr>
              <a:t>Market Influence</a:t>
            </a:r>
            <a:r>
              <a:rPr lang="en-GB" sz="2400" b="0" i="0" dirty="0">
                <a:solidFill>
                  <a:schemeClr val="bg1">
                    <a:alpha val="80000"/>
                  </a:schemeClr>
                </a:solidFill>
                <a:effectLst/>
              </a:rPr>
              <a:t>: Potential to shift the $235 billion sports betting industry.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C49001-C56C-55B4-04E7-80919C89112C}"/>
              </a:ext>
            </a:extLst>
          </p:cNvPr>
          <p:cNvSpPr/>
          <p:nvPr/>
        </p:nvSpPr>
        <p:spPr>
          <a:xfrm>
            <a:off x="0" y="544"/>
            <a:ext cx="12191980" cy="68574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In reality this will probably just be a fun project for my </a:t>
            </a:r>
            <a:r>
              <a:rPr lang="en-GB" sz="4400" dirty="0" err="1">
                <a:solidFill>
                  <a:schemeClr val="bg1"/>
                </a:solidFill>
              </a:rPr>
              <a:t>BrainStation</a:t>
            </a:r>
            <a:r>
              <a:rPr lang="en-GB" sz="4400" dirty="0">
                <a:solidFill>
                  <a:schemeClr val="bg1"/>
                </a:solidFill>
              </a:rPr>
              <a:t> course, and may help me with my interest in Data Science and F1…</a:t>
            </a:r>
          </a:p>
        </p:txBody>
      </p:sp>
      <p:pic>
        <p:nvPicPr>
          <p:cNvPr id="13" name="Picture 12" descr="A person with blonde hair&#10;&#10;Description automatically generated">
            <a:extLst>
              <a:ext uri="{FF2B5EF4-FFF2-40B4-BE49-F238E27FC236}">
                <a16:creationId xmlns:a16="http://schemas.microsoft.com/office/drawing/2014/main" id="{C79A7539-930E-B331-D101-263DE5A71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96" y="217670"/>
            <a:ext cx="6390569" cy="63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FF40-2590-34D3-33D4-D47EBEB6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+mn-lt"/>
              </a:rPr>
              <a:t>Introduction to the Dataset &amp; EDA Findings</a:t>
            </a:r>
            <a:endParaRPr lang="en-GB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137E6-42FA-3111-094B-7F42BB0C224B}"/>
              </a:ext>
            </a:extLst>
          </p:cNvPr>
          <p:cNvSpPr txBox="1"/>
          <p:nvPr/>
        </p:nvSpPr>
        <p:spPr>
          <a:xfrm>
            <a:off x="838199" y="1804791"/>
            <a:ext cx="106538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</a:rPr>
              <a:t>Dataset Overview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: Comprehensive F1 race data (on a driver leve</a:t>
            </a:r>
            <a:r>
              <a:rPr lang="en-GB" sz="2400" dirty="0">
                <a:solidFill>
                  <a:schemeClr val="bg1"/>
                </a:solidFill>
              </a:rPr>
              <a:t>l for each race) from 1995-2023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DF0D4-AC0B-5451-373F-6EB1D5E6DC4E}"/>
              </a:ext>
            </a:extLst>
          </p:cNvPr>
          <p:cNvSpPr txBox="1"/>
          <p:nvPr/>
        </p:nvSpPr>
        <p:spPr>
          <a:xfrm>
            <a:off x="838197" y="2642233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</a:rPr>
              <a:t>Volume and Variety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: Includes 11.2k rows and 37 columns (e.g. </a:t>
            </a:r>
            <a:r>
              <a:rPr lang="en-GB" sz="2400" dirty="0">
                <a:solidFill>
                  <a:schemeClr val="bg1"/>
                </a:solidFill>
              </a:rPr>
              <a:t>race winner, starting grid position, engine manufacturer, fastest lap time, etc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9D2A2-02B2-7D9E-073C-4E90A92C2011}"/>
              </a:ext>
            </a:extLst>
          </p:cNvPr>
          <p:cNvSpPr txBox="1"/>
          <p:nvPr/>
        </p:nvSpPr>
        <p:spPr>
          <a:xfrm>
            <a:off x="838197" y="3587333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</a:rPr>
              <a:t>Data Quality Concerns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: Identified missing values in 7 columns and inconsistencies (e.g. the races weren’t in order).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23F0AA-8AB9-C730-2563-3FF0F16A3331}"/>
              </a:ext>
            </a:extLst>
          </p:cNvPr>
          <p:cNvSpPr txBox="1"/>
          <p:nvPr/>
        </p:nvSpPr>
        <p:spPr>
          <a:xfrm>
            <a:off x="838197" y="4532433"/>
            <a:ext cx="104168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</a:rPr>
              <a:t>Preliminary EDA Insights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bg1"/>
                </a:solidFill>
                <a:effectLst/>
              </a:rPr>
              <a:t>Dominance of certain teams (</a:t>
            </a:r>
            <a:r>
              <a:rPr lang="en-GB" sz="2400" dirty="0">
                <a:solidFill>
                  <a:schemeClr val="bg1"/>
                </a:solidFill>
              </a:rPr>
              <a:t>Mercedes &amp; Red Bull) 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and drivers (Lewis Hamilton and Michael Schumacher) in historical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bg1"/>
                </a:solidFill>
                <a:effectLst/>
              </a:rPr>
              <a:t>The data is imbalanced (95.39% non-wins, 4.69% wins) which can challenge prediction models to avoid bias towards the majority class.</a:t>
            </a:r>
            <a:endParaRPr lang="en-GB" sz="32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77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FF40-2590-34D3-33D4-D47EBEB6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pPr algn="l"/>
            <a:r>
              <a:rPr lang="en-GB" b="1" i="0" dirty="0">
                <a:solidFill>
                  <a:schemeClr val="bg1"/>
                </a:solidFill>
                <a:effectLst/>
                <a:latin typeface="Söhne"/>
              </a:rPr>
              <a:t>Next Steps: Data Processing, Feature Engineering, &amp; </a:t>
            </a:r>
            <a:r>
              <a:rPr lang="en-GB" b="1" i="0" dirty="0" err="1">
                <a:solidFill>
                  <a:schemeClr val="bg1"/>
                </a:solidFill>
                <a:effectLst/>
                <a:latin typeface="Söhne"/>
              </a:rPr>
              <a:t>Modeling</a:t>
            </a:r>
            <a:endParaRPr lang="en-GB" b="1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137E6-42FA-3111-094B-7F42BB0C224B}"/>
              </a:ext>
            </a:extLst>
          </p:cNvPr>
          <p:cNvSpPr txBox="1"/>
          <p:nvPr/>
        </p:nvSpPr>
        <p:spPr>
          <a:xfrm>
            <a:off x="838199" y="1804791"/>
            <a:ext cx="10653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Data Cleaning</a:t>
            </a:r>
            <a:r>
              <a:rPr lang="en-GB" sz="2400" dirty="0">
                <a:solidFill>
                  <a:schemeClr val="bg1"/>
                </a:solidFill>
              </a:rPr>
              <a:t>: Refine dataset by handling missing values and duplicates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DF0D4-AC0B-5451-373F-6EB1D5E6DC4E}"/>
              </a:ext>
            </a:extLst>
          </p:cNvPr>
          <p:cNvSpPr txBox="1"/>
          <p:nvPr/>
        </p:nvSpPr>
        <p:spPr>
          <a:xfrm>
            <a:off x="838197" y="2642233"/>
            <a:ext cx="1051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Feature Selection</a:t>
            </a:r>
            <a:r>
              <a:rPr lang="en-GB" sz="2400" dirty="0">
                <a:solidFill>
                  <a:schemeClr val="bg1"/>
                </a:solidFill>
              </a:rPr>
              <a:t>: Identify predictive variables for race outcomes.</a:t>
            </a:r>
            <a:endParaRPr lang="en-GB" sz="3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9D2A2-02B2-7D9E-073C-4E90A92C2011}"/>
              </a:ext>
            </a:extLst>
          </p:cNvPr>
          <p:cNvSpPr txBox="1"/>
          <p:nvPr/>
        </p:nvSpPr>
        <p:spPr>
          <a:xfrm>
            <a:off x="838197" y="3587333"/>
            <a:ext cx="1051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Feature Engineering</a:t>
            </a:r>
            <a:r>
              <a:rPr lang="en-GB" sz="2400" dirty="0">
                <a:solidFill>
                  <a:schemeClr val="bg1"/>
                </a:solidFill>
              </a:rPr>
              <a:t>: Create new features from existing data for insights.</a:t>
            </a:r>
            <a:endParaRPr lang="en-GB" sz="3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23F0AA-8AB9-C730-2563-3FF0F16A3331}"/>
              </a:ext>
            </a:extLst>
          </p:cNvPr>
          <p:cNvSpPr txBox="1"/>
          <p:nvPr/>
        </p:nvSpPr>
        <p:spPr>
          <a:xfrm>
            <a:off x="838197" y="4532433"/>
            <a:ext cx="1041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Normalization</a:t>
            </a:r>
            <a:r>
              <a:rPr lang="en-GB" sz="2400" dirty="0">
                <a:solidFill>
                  <a:schemeClr val="bg1"/>
                </a:solidFill>
              </a:rPr>
              <a:t>: Scale data to prepare for </a:t>
            </a:r>
            <a:r>
              <a:rPr lang="en-GB" sz="2400" dirty="0" err="1">
                <a:solidFill>
                  <a:schemeClr val="bg1"/>
                </a:solidFill>
              </a:rPr>
              <a:t>modeling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  <a:endParaRPr lang="en-GB" sz="40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1C104-2309-AB48-A2F0-B6835EF77AFF}"/>
              </a:ext>
            </a:extLst>
          </p:cNvPr>
          <p:cNvSpPr txBox="1"/>
          <p:nvPr/>
        </p:nvSpPr>
        <p:spPr>
          <a:xfrm>
            <a:off x="838196" y="5477533"/>
            <a:ext cx="1041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Baseline Model</a:t>
            </a:r>
            <a:r>
              <a:rPr lang="en-GB" sz="2400" dirty="0">
                <a:solidFill>
                  <a:schemeClr val="bg1"/>
                </a:solidFill>
              </a:rPr>
              <a:t>: Start with logistic regression for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29114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1AE8F9CA-1572-2B40-765D-591B2E64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ace car jacket&#10;&#10;Description automatically generated">
            <a:extLst>
              <a:ext uri="{FF2B5EF4-FFF2-40B4-BE49-F238E27FC236}">
                <a16:creationId xmlns:a16="http://schemas.microsoft.com/office/drawing/2014/main" id="{38C5CD41-4E62-E8B1-59CE-3A631A71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533525"/>
            <a:ext cx="4743450" cy="3790950"/>
          </a:xfrm>
          <a:prstGeom prst="rect">
            <a:avLst/>
          </a:prstGeom>
        </p:spPr>
      </p:pic>
      <p:pic>
        <p:nvPicPr>
          <p:cNvPr id="6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79AE4B02-D91E-E45D-5FF7-A6EBF088A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6" end="2100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0CB02-875B-D904-4318-F29E80CB2D92}"/>
              </a:ext>
            </a:extLst>
          </p:cNvPr>
          <p:cNvSpPr/>
          <p:nvPr/>
        </p:nvSpPr>
        <p:spPr>
          <a:xfrm>
            <a:off x="-244475" y="1993596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/>
              <a:t>Thanks for your time &amp; Happy Women’s Day</a:t>
            </a:r>
          </a:p>
        </p:txBody>
      </p:sp>
      <p:pic>
        <p:nvPicPr>
          <p:cNvPr id="28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60F53F63-9F33-6E4D-62E1-9FC116C695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E6AFD-9093-0A32-BA64-E4C46B4E9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Let me take you back to 2021…</a:t>
            </a:r>
          </a:p>
        </p:txBody>
      </p:sp>
      <p:pic>
        <p:nvPicPr>
          <p:cNvPr id="11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1F7C5400-70BF-62A4-E572-63DB2099E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46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02552-4AE9-CA3C-0959-26CA5C5AB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56" t="12455"/>
          <a:stretch/>
        </p:blipFill>
        <p:spPr>
          <a:xfrm>
            <a:off x="8531280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AF47F-4D05-B6AC-2164-7B3C11F43E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6" t="-806" r="44612" b="806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7F576-1AE1-ADD8-41CC-FD6D3882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+mn-lt"/>
              </a:rPr>
              <a:t>F1 2021 Championship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F25E-8980-15E7-9282-6E5919F42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056" y="2109709"/>
            <a:ext cx="4922338" cy="36667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9C093-E069-BD0C-4CCC-1FE160B37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1" b="7011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graphicFrame>
        <p:nvGraphicFramePr>
          <p:cNvPr id="26" name="TextBox 8">
            <a:extLst>
              <a:ext uri="{FF2B5EF4-FFF2-40B4-BE49-F238E27FC236}">
                <a16:creationId xmlns:a16="http://schemas.microsoft.com/office/drawing/2014/main" id="{0F982E1B-FE08-569F-9417-FFF15C94C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5626947"/>
              </p:ext>
            </p:extLst>
          </p:nvPr>
        </p:nvGraphicFramePr>
        <p:xfrm>
          <a:off x="128016" y="2403839"/>
          <a:ext cx="5442729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28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ED2437A1-54F0-7284-11D2-1422E1F34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226" y="1291367"/>
            <a:ext cx="4391024" cy="11387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alpha val="80000"/>
                  </a:schemeClr>
                </a:solidFill>
              </a:rPr>
              <a:t>After </a:t>
            </a:r>
            <a:r>
              <a:rPr lang="en-GB" b="1" dirty="0">
                <a:solidFill>
                  <a:schemeClr val="bg1">
                    <a:alpha val="80000"/>
                  </a:schemeClr>
                </a:solidFill>
              </a:rPr>
              <a:t>21 races</a:t>
            </a:r>
            <a:r>
              <a:rPr lang="en-GB" dirty="0">
                <a:solidFill>
                  <a:schemeClr val="bg1">
                    <a:alpha val="80000"/>
                  </a:schemeClr>
                </a:solidFill>
              </a:rPr>
              <a:t>, Lewis Hamilton and Max Verstappen tied in points (</a:t>
            </a:r>
            <a:r>
              <a:rPr lang="en-GB" b="1" dirty="0">
                <a:solidFill>
                  <a:schemeClr val="bg1">
                    <a:alpha val="80000"/>
                  </a:schemeClr>
                </a:solidFill>
              </a:rPr>
              <a:t>369.5 points each</a:t>
            </a:r>
            <a:r>
              <a:rPr lang="en-GB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001E4B-71EE-397F-48EF-5981FC91EDCC}"/>
              </a:ext>
            </a:extLst>
          </p:cNvPr>
          <p:cNvSpPr/>
          <p:nvPr/>
        </p:nvSpPr>
        <p:spPr>
          <a:xfrm>
            <a:off x="5197151" y="1483567"/>
            <a:ext cx="650199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6328B9-1437-57EB-0543-A72596F87ABE}"/>
              </a:ext>
            </a:extLst>
          </p:cNvPr>
          <p:cNvSpPr txBox="1"/>
          <p:nvPr/>
        </p:nvSpPr>
        <p:spPr>
          <a:xfrm>
            <a:off x="7059226" y="4720550"/>
            <a:ext cx="4391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dirty="0">
                <a:solidFill>
                  <a:schemeClr val="bg1">
                    <a:alpha val="80000"/>
                  </a:schemeClr>
                </a:solidFill>
              </a:rPr>
              <a:t>Last Race – Winner Takes It All…</a:t>
            </a:r>
            <a:endParaRPr lang="en-GB" sz="40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FBCBE-6EF0-02A1-15EF-7275BE1F8687}"/>
              </a:ext>
            </a:extLst>
          </p:cNvPr>
          <p:cNvSpPr txBox="1"/>
          <p:nvPr/>
        </p:nvSpPr>
        <p:spPr>
          <a:xfrm>
            <a:off x="7059226" y="3137099"/>
            <a:ext cx="6214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600" b="1" dirty="0">
                <a:solidFill>
                  <a:schemeClr val="bg1">
                    <a:alpha val="80000"/>
                  </a:schemeClr>
                </a:solidFill>
              </a:rPr>
              <a:t>With one race to go….</a:t>
            </a:r>
            <a:endParaRPr lang="en-US" sz="36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9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0E84C647-9DAA-3D39-91F7-1B995EAFB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r="1221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98C6EA2-0C19-AD40-71EE-5207B58EC2B5}"/>
              </a:ext>
            </a:extLst>
          </p:cNvPr>
          <p:cNvSpPr/>
          <p:nvPr/>
        </p:nvSpPr>
        <p:spPr>
          <a:xfrm>
            <a:off x="5197151" y="1483567"/>
            <a:ext cx="650199" cy="5048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118C5E-5B6F-D956-4204-096C626D872F}"/>
              </a:ext>
            </a:extLst>
          </p:cNvPr>
          <p:cNvSpPr txBox="1"/>
          <p:nvPr/>
        </p:nvSpPr>
        <p:spPr>
          <a:xfrm>
            <a:off x="6867158" y="2179783"/>
            <a:ext cx="4775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As data scientists we love a 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13728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21" grpId="0"/>
      <p:bldP spid="35" grpId="0"/>
      <p:bldP spid="64" grpId="0"/>
      <p:bldP spid="6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53E0F-8989-00E4-8754-3D3CEAB5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53" y="403203"/>
            <a:ext cx="7188989" cy="1021424"/>
          </a:xfrm>
        </p:spPr>
        <p:txBody>
          <a:bodyPr anchor="b">
            <a:noAutofit/>
          </a:bodyPr>
          <a:lstStyle/>
          <a:p>
            <a:r>
              <a:rPr lang="en-GB" sz="3400" b="1" dirty="0">
                <a:solidFill>
                  <a:schemeClr val="bg1"/>
                </a:solidFill>
                <a:latin typeface="+mn-lt"/>
              </a:rPr>
              <a:t>The odds were in Lewis Hamilton’s favour to win the last race…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8EA7AE8-9737-5ACA-8A3E-20041CA0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59" y="1717180"/>
            <a:ext cx="6828081" cy="42418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F9E529A-4D10-7CEF-AF3B-F0538A60EE5D}"/>
              </a:ext>
            </a:extLst>
          </p:cNvPr>
          <p:cNvSpPr/>
          <p:nvPr/>
        </p:nvSpPr>
        <p:spPr>
          <a:xfrm>
            <a:off x="2521659" y="2960479"/>
            <a:ext cx="2403108" cy="4621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16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921827-2A6A-3792-8068-C8FFE35D7121}"/>
              </a:ext>
            </a:extLst>
          </p:cNvPr>
          <p:cNvSpPr txBox="1"/>
          <p:nvPr/>
        </p:nvSpPr>
        <p:spPr>
          <a:xfrm>
            <a:off x="565685" y="518282"/>
            <a:ext cx="94814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00" b="1" i="0" dirty="0">
                <a:effectLst/>
              </a:rPr>
              <a:t>Qualification Battle: </a:t>
            </a:r>
            <a:r>
              <a:rPr lang="en-GB" sz="2800" i="0" dirty="0">
                <a:effectLst/>
              </a:rPr>
              <a:t>Verstappen secures pole position, Lewis gets second position.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9E50D-3BC2-C556-1A6C-C1A55C1543B3}"/>
              </a:ext>
            </a:extLst>
          </p:cNvPr>
          <p:cNvSpPr txBox="1"/>
          <p:nvPr/>
        </p:nvSpPr>
        <p:spPr>
          <a:xfrm>
            <a:off x="565686" y="1982339"/>
            <a:ext cx="948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00" b="1" i="0" dirty="0">
                <a:effectLst/>
              </a:rPr>
              <a:t>Dramatic Overtake: </a:t>
            </a:r>
            <a:r>
              <a:rPr lang="en-GB" sz="2800" i="0" dirty="0">
                <a:effectLst/>
              </a:rPr>
              <a:t>Hamilton takes the lead early in the race.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D9CCA-8766-3945-ECB4-CF7E4A775BF4}"/>
              </a:ext>
            </a:extLst>
          </p:cNvPr>
          <p:cNvSpPr txBox="1"/>
          <p:nvPr/>
        </p:nvSpPr>
        <p:spPr>
          <a:xfrm>
            <a:off x="565685" y="3428999"/>
            <a:ext cx="10113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00" b="1" i="0" dirty="0">
                <a:effectLst/>
              </a:rPr>
              <a:t>Lewis grows his Lead: </a:t>
            </a:r>
            <a:r>
              <a:rPr lang="en-GB" sz="2800" dirty="0"/>
              <a:t>He is </a:t>
            </a:r>
            <a:r>
              <a:rPr lang="en-GB" sz="2800" i="0" dirty="0">
                <a:effectLst/>
              </a:rPr>
              <a:t>11 seconds ahead with 5 laps remaining.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0F540-5B38-BDCF-AAC4-F87371DBB1A4}"/>
              </a:ext>
            </a:extLst>
          </p:cNvPr>
          <p:cNvSpPr txBox="1"/>
          <p:nvPr/>
        </p:nvSpPr>
        <p:spPr>
          <a:xfrm>
            <a:off x="565685" y="4875659"/>
            <a:ext cx="11118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dirty="0"/>
              <a:t>Lewis Hamilton looks like he is on his way to winning the race and his 8</a:t>
            </a:r>
            <a:r>
              <a:rPr lang="en-GB" sz="2400" b="1" baseline="30000" dirty="0"/>
              <a:t>th</a:t>
            </a:r>
            <a:r>
              <a:rPr lang="en-GB" sz="2400" b="1" dirty="0"/>
              <a:t> World Championship…</a:t>
            </a:r>
            <a:endParaRPr lang="en-GB" sz="2400" b="1" i="0" dirty="0">
              <a:effectLst/>
            </a:endParaRPr>
          </a:p>
        </p:txBody>
      </p:sp>
      <p:pic>
        <p:nvPicPr>
          <p:cNvPr id="5" name="Picture 4" descr="A quote on a white background&#10;&#10;Description automatically generated">
            <a:extLst>
              <a:ext uri="{FF2B5EF4-FFF2-40B4-BE49-F238E27FC236}">
                <a16:creationId xmlns:a16="http://schemas.microsoft.com/office/drawing/2014/main" id="{802E0032-6495-B256-DF8F-9884F9787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4" b="30371"/>
          <a:stretch/>
        </p:blipFill>
        <p:spPr>
          <a:xfrm>
            <a:off x="321733" y="205845"/>
            <a:ext cx="11548534" cy="61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3C32-153B-507B-0176-3FB07299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5 laps to go…unexpected twist (noise in the model)…</a:t>
            </a:r>
          </a:p>
        </p:txBody>
      </p:sp>
      <p:pic>
        <p:nvPicPr>
          <p:cNvPr id="5" name="Content Placeholder 4" descr="A race car on a track&#10;&#10;Description automatically generated">
            <a:extLst>
              <a:ext uri="{FF2B5EF4-FFF2-40B4-BE49-F238E27FC236}">
                <a16:creationId xmlns:a16="http://schemas.microsoft.com/office/drawing/2014/main" id="{87706970-1F1E-8E98-300B-0B1AE3159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58" y="310817"/>
            <a:ext cx="9366083" cy="5266070"/>
          </a:xfrm>
          <a:prstGeom prst="rect">
            <a:avLst/>
          </a:prstGeom>
        </p:spPr>
      </p:pic>
      <p:pic>
        <p:nvPicPr>
          <p:cNvPr id="11" name="Picture 10" descr="Race cars on a track&#10;&#10;Description automatically generated">
            <a:extLst>
              <a:ext uri="{FF2B5EF4-FFF2-40B4-BE49-F238E27FC236}">
                <a16:creationId xmlns:a16="http://schemas.microsoft.com/office/drawing/2014/main" id="{A0027DF9-17B6-3438-98BB-3C694BA9C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7907" cy="6853094"/>
          </a:xfrm>
          <a:prstGeom prst="rect">
            <a:avLst/>
          </a:prstGeom>
        </p:spPr>
      </p:pic>
      <p:pic>
        <p:nvPicPr>
          <p:cNvPr id="7" name="Picture 6" descr="A group of race cars on a race track&#10;&#10;Description automatically generated">
            <a:extLst>
              <a:ext uri="{FF2B5EF4-FFF2-40B4-BE49-F238E27FC236}">
                <a16:creationId xmlns:a16="http://schemas.microsoft.com/office/drawing/2014/main" id="{20874029-1AB1-9064-99CC-E417C874D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225"/>
            <a:ext cx="12192000" cy="6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5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3C32-153B-507B-0176-3FB07299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Last lap…another unexpected twist…</a:t>
            </a:r>
          </a:p>
        </p:txBody>
      </p:sp>
      <p:pic>
        <p:nvPicPr>
          <p:cNvPr id="3" name="Content Placeholder 8" descr="A video of a race car on a track&#10;&#10;Description automatically generated">
            <a:extLst>
              <a:ext uri="{FF2B5EF4-FFF2-40B4-BE49-F238E27FC236}">
                <a16:creationId xmlns:a16="http://schemas.microsoft.com/office/drawing/2014/main" id="{94188FFD-FD81-00CA-4EF6-FCEB9FB44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74" y="373904"/>
            <a:ext cx="9175102" cy="5160995"/>
          </a:xfrm>
        </p:spPr>
      </p:pic>
      <p:pic>
        <p:nvPicPr>
          <p:cNvPr id="4" name="[ytmp3.art]media_mp3_Verstappen_Wins_Title_With_Final_Lap_Overtake_2021_Abu_Dhabi_Grand_Prix">
            <a:hlinkClick r:id="" action="ppaction://media"/>
            <a:extLst>
              <a:ext uri="{FF2B5EF4-FFF2-40B4-BE49-F238E27FC236}">
                <a16:creationId xmlns:a16="http://schemas.microsoft.com/office/drawing/2014/main" id="{37F5BB0C-7334-3721-3BCA-3B82CE5941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862" end="765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356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22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3C32-153B-507B-0176-3FB07299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Max is the world champion…</a:t>
            </a:r>
          </a:p>
        </p:txBody>
      </p:sp>
      <p:pic>
        <p:nvPicPr>
          <p:cNvPr id="7" name="Content Placeholder 6" descr="A race car on a track&#10;&#10;Description automatically generated">
            <a:extLst>
              <a:ext uri="{FF2B5EF4-FFF2-40B4-BE49-F238E27FC236}">
                <a16:creationId xmlns:a16="http://schemas.microsoft.com/office/drawing/2014/main" id="{F3B8EE6A-63F4-14E7-C40B-3F2B35EBCC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11956"/>
            <a:ext cx="9182100" cy="5164931"/>
          </a:xfrm>
        </p:spPr>
      </p:pic>
      <p:pic>
        <p:nvPicPr>
          <p:cNvPr id="9" name="OH My Lord MaX 🦁🧡🇳🇱 (mp3cut.net)">
            <a:hlinkClick r:id="" action="ppaction://media"/>
            <a:extLst>
              <a:ext uri="{FF2B5EF4-FFF2-40B4-BE49-F238E27FC236}">
                <a16:creationId xmlns:a16="http://schemas.microsoft.com/office/drawing/2014/main" id="{B6DA5B15-ED32-AA22-FF2A-0A7B9B1B0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02636" y="60669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9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1436</TotalTime>
  <Words>644</Words>
  <Application>Microsoft Office PowerPoint</Application>
  <PresentationFormat>Widescreen</PresentationFormat>
  <Paragraphs>62</Paragraphs>
  <Slides>15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Söhne</vt:lpstr>
      <vt:lpstr>Wingdings</vt:lpstr>
      <vt:lpstr>Office Theme</vt:lpstr>
      <vt:lpstr>F1 Grand Prix Race Win Predictor</vt:lpstr>
      <vt:lpstr>Let me take you back to 2021…</vt:lpstr>
      <vt:lpstr>F1 2021 Championship</vt:lpstr>
      <vt:lpstr>PowerPoint Presentation</vt:lpstr>
      <vt:lpstr>The odds were in Lewis Hamilton’s favour to win the last race…</vt:lpstr>
      <vt:lpstr>PowerPoint Presentation</vt:lpstr>
      <vt:lpstr>5 laps to go…unexpected twist (noise in the model)…</vt:lpstr>
      <vt:lpstr>Last lap…another unexpected twist…</vt:lpstr>
      <vt:lpstr>Max is the world champion…</vt:lpstr>
      <vt:lpstr>Could we have predicted this outcome?</vt:lpstr>
      <vt:lpstr>Vision for Tackling the Problem with Data Science</vt:lpstr>
      <vt:lpstr>Potential Impact of the Solution</vt:lpstr>
      <vt:lpstr>Introduction to the Dataset &amp; EDA Findings</vt:lpstr>
      <vt:lpstr>Next Steps: Data Processing, Feature Engineering, &amp; Modeling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Boardman</dc:creator>
  <cp:lastModifiedBy>Alex Boardman</cp:lastModifiedBy>
  <cp:revision>3</cp:revision>
  <dcterms:created xsi:type="dcterms:W3CDTF">2024-02-04T09:38:08Z</dcterms:created>
  <dcterms:modified xsi:type="dcterms:W3CDTF">2024-03-28T09:30:42Z</dcterms:modified>
</cp:coreProperties>
</file>